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6" r:id="rId20"/>
    <p:sldId id="277" r:id="rId21"/>
    <p:sldId id="275" r:id="rId22"/>
    <p:sldId id="272" r:id="rId23"/>
    <p:sldId id="279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D62"/>
    <a:srgbClr val="FF66FF"/>
    <a:srgbClr val="450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a-I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047652-B831-4D78-B0AD-E3DF74395DEC}" type="datetimeFigureOut">
              <a:rPr lang="fa-IR" smtClean="0"/>
              <a:pPr/>
              <a:t>29/10/1444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3766E8-7BEC-4795-A9EB-3014B7259A5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03836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همکاران اتاق عمل بیمارستان شهدا بندرلنگه</a:t>
            </a:r>
            <a:endParaRPr lang="fa-IR" sz="3600" dirty="0" smtClean="0">
              <a:solidFill>
                <a:srgbClr val="FF0000"/>
              </a:solidFill>
            </a:endParaRPr>
          </a:p>
          <a:p>
            <a:endParaRPr lang="fa-IR" sz="36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</a:rPr>
              <a:t>آنا تومی چشم</a:t>
            </a:r>
            <a:endParaRPr lang="fa-IR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0100" y="6857999"/>
            <a:ext cx="1295400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450C74"/>
                </a:solidFill>
              </a:rPr>
              <a:t>Iris</a:t>
            </a:r>
            <a:endParaRPr lang="fa-IR" b="1" dirty="0">
              <a:solidFill>
                <a:srgbClr val="450C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fa-IR" b="1" dirty="0" smtClean="0"/>
              <a:t>در امتداد جسم مژگانی و بصورت صفحه ای عمودی و مدور در جلوی عدسی  و عقب قرنیه </a:t>
            </a:r>
          </a:p>
          <a:p>
            <a:pPr>
              <a:buClrTx/>
              <a:buNone/>
            </a:pPr>
            <a:endParaRPr lang="fa-IR" b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fa-IR" b="1" dirty="0" smtClean="0"/>
              <a:t>بصورت حلقوی و شعاعی</a:t>
            </a:r>
          </a:p>
          <a:p>
            <a:pPr>
              <a:buClrTx/>
              <a:buNone/>
            </a:pPr>
            <a:endParaRPr lang="fa-IR" b="1" dirty="0" smtClean="0"/>
          </a:p>
          <a:p>
            <a:pPr>
              <a:buClrTx/>
              <a:buFont typeface="Wingdings" pitchFamily="2" charset="2"/>
              <a:buChar char="v"/>
            </a:pPr>
            <a:r>
              <a:rPr lang="fa-IR" b="1" dirty="0" smtClean="0"/>
              <a:t>وسط آن سوراخ مردمک</a:t>
            </a:r>
            <a:endParaRPr lang="fa-I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Nervus</a:t>
            </a:r>
            <a:r>
              <a:rPr lang="en-US" b="1" dirty="0" smtClean="0">
                <a:solidFill>
                  <a:srgbClr val="FF0000"/>
                </a:solidFill>
              </a:rPr>
              <a:t> Layer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دو قسمت شبکیه: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لایه رنگ دانه ای:¼ قدامی غیرحساس و قادر به جذب نور</a:t>
            </a:r>
          </a:p>
          <a:p>
            <a:pPr marL="514350" indent="-514350">
              <a:buNone/>
            </a:pPr>
            <a:r>
              <a:rPr lang="fa-IR" b="1" dirty="0" smtClean="0"/>
              <a:t>                    سلول رنگدانه دار</a:t>
            </a:r>
          </a:p>
          <a:p>
            <a:pPr marL="514350" indent="-514350">
              <a:buNone/>
            </a:pPr>
            <a:r>
              <a:rPr lang="fa-IR" b="1" dirty="0" smtClean="0"/>
              <a:t>                    پوشاننده زوائد مزگانی و سطح خلفی عنبیه</a:t>
            </a:r>
          </a:p>
          <a:p>
            <a:pPr marL="514350" indent="-514350">
              <a:buNone/>
            </a:pPr>
            <a:r>
              <a:rPr lang="fa-IR" b="1" dirty="0" smtClean="0"/>
              <a:t>                     </a:t>
            </a:r>
          </a:p>
          <a:p>
            <a:pPr marL="514350" indent="-514350">
              <a:buAutoNum type="arabicPeriod" startAt="2"/>
            </a:pP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لایه حسی:¾ خلفی حساس به نور</a:t>
            </a:r>
          </a:p>
          <a:p>
            <a:pPr marL="514350" indent="-514350">
              <a:buNone/>
            </a:pPr>
            <a:r>
              <a:rPr lang="fa-I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امتداد تا زوائد مژگانی و حاشیه دار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Serata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None/>
            </a:pPr>
            <a:r>
              <a:rPr lang="fa-IR" b="1" dirty="0" smtClean="0">
                <a:solidFill>
                  <a:srgbClr val="FF0000"/>
                </a:solidFill>
              </a:rPr>
              <a:t>3.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دارای سلولهای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Cone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و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Rod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:دید شب و دید روز</a:t>
            </a:r>
            <a:b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buNone/>
            </a:pPr>
            <a:r>
              <a:rPr lang="fa-IR" b="1" dirty="0" smtClean="0">
                <a:solidFill>
                  <a:srgbClr val="FF0000"/>
                </a:solidFill>
              </a:rPr>
              <a:t>4.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Optic Disc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و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Macula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Lutea</a:t>
            </a:r>
            <a:endParaRPr lang="fa-I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Lens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شفاف.بی رنگ.محد ب الطرفین</a:t>
            </a:r>
          </a:p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قطر عرضی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 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قطر قدامی خلفی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mm</a:t>
            </a:r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در خلف عنبیه قرار دارد.</a:t>
            </a:r>
          </a:p>
          <a:p>
            <a:pPr>
              <a:buNone/>
            </a:pP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Aqueuos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humor:</a:t>
            </a:r>
            <a:endParaRPr lang="fa-IR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مایع شفاف و مترشحه از جسم مژگانی</a:t>
            </a:r>
          </a:p>
          <a:p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ابتدا وارد اتاقک خلفی و بعد از سوراخ مردمک وارد اتاقک قدامی میشود و بعد توسط مجرای اشلم جذب سیستم وریدی بدن میگردد.</a:t>
            </a:r>
            <a:endParaRPr lang="fa-I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Ant &amp; Post Chamber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fa-I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قرنیه      اتاقک قدامی      عنبیه        اتاقک خلفی      عدسی یا زجاجیه</a:t>
            </a:r>
          </a:p>
          <a:p>
            <a:endParaRPr lang="fa-I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a-I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Cornea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Ant.Chamber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Iris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Post.Chamber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Lens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429520" y="2214554"/>
            <a:ext cx="357190" cy="21431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Left Arrow 5"/>
          <p:cNvSpPr/>
          <p:nvPr/>
        </p:nvSpPr>
        <p:spPr>
          <a:xfrm flipV="1">
            <a:off x="5500694" y="2143116"/>
            <a:ext cx="357190" cy="26003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357686" y="2143116"/>
            <a:ext cx="428628" cy="2857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Left Arrow 7"/>
          <p:cNvSpPr/>
          <p:nvPr/>
        </p:nvSpPr>
        <p:spPr>
          <a:xfrm>
            <a:off x="2428860" y="2214554"/>
            <a:ext cx="428628" cy="28575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Left Arrow 8"/>
          <p:cNvSpPr/>
          <p:nvPr/>
        </p:nvSpPr>
        <p:spPr>
          <a:xfrm>
            <a:off x="6786578" y="3714752"/>
            <a:ext cx="357190" cy="14287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Left Arrow 9"/>
          <p:cNvSpPr/>
          <p:nvPr/>
        </p:nvSpPr>
        <p:spPr>
          <a:xfrm>
            <a:off x="4143372" y="3714752"/>
            <a:ext cx="285752" cy="14287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Left Arrow 10"/>
          <p:cNvSpPr/>
          <p:nvPr/>
        </p:nvSpPr>
        <p:spPr>
          <a:xfrm>
            <a:off x="3071802" y="3714752"/>
            <a:ext cx="357190" cy="14287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Left Arrow 11"/>
          <p:cNvSpPr/>
          <p:nvPr/>
        </p:nvSpPr>
        <p:spPr>
          <a:xfrm flipV="1">
            <a:off x="0" y="3714752"/>
            <a:ext cx="714380" cy="3571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Vitreous Body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fa-I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fa-IR" b="1" dirty="0" smtClean="0"/>
              <a:t>زجاجیه ماده ژلاتینی و شفاف :پرکننده فضای داخلی کره چشم در عقب عدسی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کار:حفظ کره چشم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فشار به رتین و جلوگیری از کنده شدن آن</a:t>
            </a:r>
            <a:endParaRPr lang="fa-I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rgbClr val="FFC000"/>
                </a:solidFill>
              </a:rPr>
              <a:t>عضلات چشم:</a:t>
            </a:r>
            <a:endParaRPr lang="fa-IR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عضلات  چشم دو گروه اند:1.داخلی 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2.خارجی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عضلات داخلی:در اجسام مژگانی و عنبیه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عضلات خارجی:از راس کره چشم مبدا و به سطح خارجی صلبیه ختم میشوند.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عضلات خارجی شامل:مستقیم فوقانی.تحتانی.داخلی و خارجی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مایل فوقانی و تحتانی                  حرکت کره چشم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</a:t>
            </a:r>
          </a:p>
          <a:p>
            <a:pPr>
              <a:buNone/>
            </a:pP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</a:t>
            </a:r>
            <a:r>
              <a:rPr lang="fa-I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</a:t>
            </a:r>
            <a:r>
              <a:rPr lang="fa-I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عضله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572000" y="4357694"/>
            <a:ext cx="78581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Left Arrow 5"/>
          <p:cNvSpPr/>
          <p:nvPr/>
        </p:nvSpPr>
        <p:spPr>
          <a:xfrm>
            <a:off x="2857488" y="3786190"/>
            <a:ext cx="100013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Palpebra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پلک ها:چین پوستی نازک و متحرک اند</a:t>
            </a:r>
          </a:p>
          <a:p>
            <a:pPr>
              <a:buNone/>
            </a:pPr>
            <a:endParaRPr lang="fa-I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حفاظت کره چشم از نور شدید و جراحات</a:t>
            </a:r>
          </a:p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کانتوس داخلی و خارجی</a:t>
            </a:r>
          </a:p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سطح داخلی پلک را ملتحمه میپوشاند و ملتحمه روی کره چشم و قرنیه را هم میگیرد.</a:t>
            </a:r>
          </a:p>
          <a:p>
            <a:pPr>
              <a:buNone/>
            </a:pPr>
            <a:endParaRPr lang="fa-I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</a:rPr>
              <a:t>لبه آزاد پلک:مژه غدد چربی و عرق</a:t>
            </a:r>
            <a:endParaRPr lang="fa-I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Lacrimal</a:t>
            </a:r>
            <a:r>
              <a:rPr lang="en-US" dirty="0" smtClean="0">
                <a:solidFill>
                  <a:srgbClr val="FF0000"/>
                </a:solidFill>
              </a:rPr>
              <a:t>  Gland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dirty="0" smtClean="0"/>
              <a:t>غدد اشکی دارای دو بخش هستند:بخش پلکی و کاس چشمی</a:t>
            </a:r>
          </a:p>
          <a:p>
            <a:r>
              <a:rPr lang="fa-IR" dirty="0" smtClean="0"/>
              <a:t>ترشحات اشک توسط 12 مجرای ریز از بالا به روی قرنیه ریخته و سپس توسط کانتوس داخلی به کیسه اشکی وارد میگردد.</a:t>
            </a:r>
          </a:p>
          <a:p>
            <a:pPr>
              <a:buNone/>
            </a:pPr>
            <a:r>
              <a:rPr lang="fa-IR" dirty="0" smtClean="0"/>
              <a:t>                               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                  مجرای بینی اشکی    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                 مئاتوس تحتانی بینی   </a:t>
            </a:r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4714876" y="2857496"/>
            <a:ext cx="107157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4714876" y="4357694"/>
            <a:ext cx="92869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r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عصب بینایی: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a-IR" b="1" dirty="0" smtClean="0"/>
              <a:t>بوسیله دومین زوج جمجمه ای عصب دهی میشود.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انتقال پیامهای عصبی از شبکیه به لوب پس سری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نقطه کور</a:t>
            </a:r>
            <a:r>
              <a:rPr lang="en-US" b="1" dirty="0" smtClean="0"/>
              <a:t>Optic Dick</a:t>
            </a:r>
            <a:r>
              <a:rPr lang="fa-IR" b="1" dirty="0" smtClean="0"/>
              <a:t>:محل خروج عصب بینایی از صفحه بینایی</a:t>
            </a:r>
            <a:endParaRPr lang="fa-I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86D62"/>
          </a:solidFill>
        </p:spPr>
        <p:txBody>
          <a:bodyPr/>
          <a:lstStyle/>
          <a:p>
            <a:pPr algn="r"/>
            <a:r>
              <a:rPr lang="fa-IR" b="1" dirty="0" smtClean="0">
                <a:solidFill>
                  <a:schemeClr val="tx2">
                    <a:lumMod val="50000"/>
                  </a:schemeClr>
                </a:solidFill>
              </a:rPr>
              <a:t>اصطلاحات دانستنی:</a:t>
            </a:r>
            <a:endParaRPr lang="fa-I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fa-IR" b="1" dirty="0" smtClean="0"/>
              <a:t>یوه آ:مجموعه اجسام مژگانی .مشیمیه و عنبیه</a:t>
            </a:r>
          </a:p>
          <a:p>
            <a:r>
              <a:rPr lang="fa-IR" b="1" dirty="0" smtClean="0"/>
              <a:t>قرنیه 5 لایه دارد:اپیتلیوم.غشاءبومن.استروما.غشاءدسمه و اندوتلیوم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ماکولا:ناحیه ای از شبکیه که مسول دید مرکزی است</a:t>
            </a:r>
          </a:p>
          <a:p>
            <a:r>
              <a:rPr lang="fa-IR" b="1" dirty="0" smtClean="0"/>
              <a:t>فوه آ:در مرکز ماکولا. فاقد عروق خونی.حساسترین بخش ماکولا و دارای سلول مخروطی و فاقد سلول استوانه ای</a:t>
            </a:r>
          </a:p>
          <a:p>
            <a:pPr>
              <a:buNone/>
            </a:pPr>
            <a:endParaRPr lang="fa-IR" b="1" dirty="0" smtClean="0"/>
          </a:p>
          <a:p>
            <a:r>
              <a:rPr lang="fa-IR" b="1" dirty="0" smtClean="0"/>
              <a:t>فشار چشم:10-21 میلی </a:t>
            </a:r>
            <a:r>
              <a:rPr lang="fa-IR" b="1" smtClean="0"/>
              <a:t>متر جیوه</a:t>
            </a:r>
            <a:endParaRPr lang="fa-IR" b="1" dirty="0" smtClean="0"/>
          </a:p>
          <a:p>
            <a:r>
              <a:rPr lang="fa-IR" b="1" dirty="0" smtClean="0"/>
              <a:t>اشک:چربی آب و موکوس</a:t>
            </a:r>
          </a:p>
          <a:p>
            <a:r>
              <a:rPr lang="fa-IR" b="1" dirty="0" smtClean="0"/>
              <a:t>افاکیا:عدم وجود عدسی در چشم</a:t>
            </a:r>
          </a:p>
          <a:p>
            <a:endParaRPr lang="fa-I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</a:rPr>
              <a:t>مقدمه: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fa-IR" b="1" dirty="0" smtClean="0"/>
              <a:t>کره چشم(</a:t>
            </a:r>
            <a:r>
              <a:rPr lang="en-US" b="1" dirty="0" smtClean="0"/>
              <a:t>:(Eye Ball</a:t>
            </a:r>
            <a:endParaRPr lang="fa-IR" sz="2800" b="1" dirty="0"/>
          </a:p>
          <a:p>
            <a:r>
              <a:rPr lang="en-US" sz="2800" b="1" dirty="0" smtClean="0"/>
              <a:t>Orbit</a:t>
            </a:r>
            <a:r>
              <a:rPr lang="fa-IR" sz="2800" b="1" dirty="0" smtClean="0"/>
              <a:t>.عضلات-بافت چربی و همبند</a:t>
            </a:r>
          </a:p>
          <a:p>
            <a:r>
              <a:rPr lang="fa-IR" sz="2800" b="1" dirty="0" smtClean="0"/>
              <a:t>اوربیت:</a:t>
            </a:r>
            <a:r>
              <a:rPr lang="en-US" sz="2800" b="1" dirty="0" smtClean="0"/>
              <a:t>4cm</a:t>
            </a:r>
          </a:p>
          <a:p>
            <a:r>
              <a:rPr lang="fa-IR" sz="2800" b="1" dirty="0" smtClean="0"/>
              <a:t>هرم 4 وجهی:</a:t>
            </a:r>
          </a:p>
          <a:p>
            <a:pPr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       سینوس های اتموئید(وسط)</a:t>
            </a:r>
          </a:p>
          <a:p>
            <a:pPr>
              <a:buNone/>
            </a:pPr>
            <a:r>
              <a:rPr lang="fa-IR" sz="2800" b="1" dirty="0" smtClean="0"/>
              <a:t>                  پیشانی(بالا)</a:t>
            </a:r>
          </a:p>
          <a:p>
            <a:pPr>
              <a:buNone/>
            </a:pPr>
            <a:r>
              <a:rPr lang="fa-IR" sz="2800" b="1" dirty="0" smtClean="0"/>
              <a:t>                  ماگزیلاری(پائین)</a:t>
            </a:r>
          </a:p>
          <a:p>
            <a:endParaRPr lang="fa-IR" sz="2800" b="1" dirty="0" smtClean="0"/>
          </a:p>
          <a:p>
            <a:endParaRPr lang="fa-I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تصاویر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1295400" cy="942975"/>
          </a:xfrm>
        </p:spPr>
      </p:pic>
      <p:pic>
        <p:nvPicPr>
          <p:cNvPr id="13" name="Picture 12" descr="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14488"/>
            <a:ext cx="6357982" cy="4429156"/>
          </a:xfrm>
          <a:prstGeom prst="rect">
            <a:avLst/>
          </a:prstGeom>
        </p:spPr>
      </p:pic>
      <p:pic>
        <p:nvPicPr>
          <p:cNvPr id="14" name="Picture 13" descr="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714488"/>
            <a:ext cx="1247775" cy="1076325"/>
          </a:xfrm>
          <a:prstGeom prst="rect">
            <a:avLst/>
          </a:prstGeom>
        </p:spPr>
      </p:pic>
      <p:pic>
        <p:nvPicPr>
          <p:cNvPr id="15" name="Picture 14" descr="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000504"/>
            <a:ext cx="1238250" cy="1095375"/>
          </a:xfrm>
          <a:prstGeom prst="rect">
            <a:avLst/>
          </a:prstGeom>
        </p:spPr>
      </p:pic>
      <p:pic>
        <p:nvPicPr>
          <p:cNvPr id="17" name="Picture 16" descr="6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43578"/>
            <a:ext cx="1247775" cy="1047750"/>
          </a:xfrm>
          <a:prstGeom prst="rect">
            <a:avLst/>
          </a:prstGeom>
        </p:spPr>
      </p:pic>
      <p:pic>
        <p:nvPicPr>
          <p:cNvPr id="18" name="Picture 17" descr="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0"/>
            <a:ext cx="102870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0141022_0933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214290"/>
            <a:ext cx="9067048" cy="588488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0141022_0933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-357214"/>
            <a:ext cx="8424106" cy="645638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0141022_0933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</a:rPr>
              <a:t>قسمتهای چشم: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کره چشم:</a:t>
            </a:r>
          </a:p>
          <a:p>
            <a:pPr marL="514350" indent="-514350">
              <a:buNone/>
            </a:pPr>
            <a:r>
              <a:rPr lang="fa-IR" b="1" dirty="0"/>
              <a:t> </a:t>
            </a:r>
            <a:r>
              <a:rPr lang="fa-IR" b="1" dirty="0" smtClean="0"/>
              <a:t>               </a:t>
            </a:r>
            <a:r>
              <a:rPr lang="en-US" sz="2400" b="1" dirty="0" err="1" smtClean="0"/>
              <a:t>Fhbrous</a:t>
            </a:r>
            <a:r>
              <a:rPr lang="en-US" sz="2400" b="1" dirty="0" smtClean="0"/>
              <a:t> Layer</a:t>
            </a:r>
          </a:p>
          <a:p>
            <a:pPr marL="514350" indent="-51435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fa-IR" sz="2400" b="1" dirty="0" smtClean="0"/>
              <a:t>                 </a:t>
            </a:r>
            <a:r>
              <a:rPr lang="en-US" sz="2400" b="1" dirty="0" smtClean="0"/>
              <a:t>Vascular Layer</a:t>
            </a:r>
          </a:p>
          <a:p>
            <a:pPr marL="514350" indent="-514350">
              <a:buNone/>
            </a:pPr>
            <a:r>
              <a:rPr lang="fa-IR" sz="2400" b="1" dirty="0"/>
              <a:t> </a:t>
            </a:r>
            <a:r>
              <a:rPr lang="fa-IR" sz="2400" b="1" dirty="0" smtClean="0"/>
              <a:t>                    </a:t>
            </a:r>
            <a:r>
              <a:rPr lang="en-US" sz="2400" b="1" dirty="0" err="1" smtClean="0"/>
              <a:t>Nervus</a:t>
            </a:r>
            <a:r>
              <a:rPr lang="en-US" sz="2400" b="1" dirty="0" smtClean="0"/>
              <a:t> Layer </a:t>
            </a:r>
            <a:r>
              <a:rPr lang="fa-IR" sz="2400" b="1" dirty="0" smtClean="0"/>
              <a:t>   </a:t>
            </a:r>
            <a:endParaRPr lang="fa-IR" b="1" dirty="0" smtClean="0"/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عضلات چشم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پلک ها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/>
              <a:t>غده اشکی</a:t>
            </a:r>
            <a:endParaRPr lang="fa-IR" b="1" dirty="0"/>
          </a:p>
        </p:txBody>
      </p:sp>
      <p:pic>
        <p:nvPicPr>
          <p:cNvPr id="4" name="Picture 3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71678"/>
            <a:ext cx="3714771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Eye Ball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dirty="0" smtClean="0"/>
              <a:t>قدام چشم</a:t>
            </a:r>
          </a:p>
          <a:p>
            <a:r>
              <a:rPr lang="fa-IR" dirty="0" smtClean="0"/>
              <a:t>غلاف کپسول تنون:مجزا کردن از چربی اطراف</a:t>
            </a:r>
          </a:p>
          <a:p>
            <a:r>
              <a:rPr lang="fa-IR" dirty="0" smtClean="0"/>
              <a:t>سه لایه :</a:t>
            </a:r>
          </a:p>
          <a:p>
            <a:pPr marL="514350" indent="-514350">
              <a:buNone/>
            </a:pPr>
            <a:r>
              <a:rPr lang="fa-IR" dirty="0" smtClean="0"/>
              <a:t>              لایه خارجی</a:t>
            </a:r>
          </a:p>
          <a:p>
            <a:pPr marL="514350" indent="-514350">
              <a:buNone/>
            </a:pPr>
            <a:r>
              <a:rPr lang="fa-IR" dirty="0"/>
              <a:t> </a:t>
            </a:r>
            <a:r>
              <a:rPr lang="fa-IR" dirty="0" smtClean="0"/>
              <a:t>              لایه میانی </a:t>
            </a:r>
          </a:p>
          <a:p>
            <a:pPr marL="514350" indent="-514350">
              <a:buNone/>
            </a:pPr>
            <a:r>
              <a:rPr lang="fa-IR" dirty="0" smtClean="0"/>
              <a:t>               لایه عصبی   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Fibrous Layer</a:t>
            </a:r>
            <a:endParaRPr lang="fa-I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5/6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خلفی ان </a:t>
            </a:r>
            <a:r>
              <a:rPr lang="fa-IR" sz="2800" b="1" dirty="0" smtClean="0"/>
              <a:t>:سفید و محکم       </a:t>
            </a:r>
            <a:r>
              <a:rPr lang="en-US" sz="2800" b="1" dirty="0" err="1" smtClean="0"/>
              <a:t>Scelera</a:t>
            </a:r>
            <a:endParaRPr lang="fa-IR" sz="2800" b="1" dirty="0" smtClean="0"/>
          </a:p>
          <a:p>
            <a:pPr>
              <a:buNone/>
            </a:pPr>
            <a:endParaRPr lang="fa-IR" sz="2800" b="1" dirty="0" smtClean="0"/>
          </a:p>
          <a:p>
            <a:pPr>
              <a:buNone/>
            </a:pPr>
            <a:r>
              <a:rPr lang="fa-IR" sz="2800" b="1" dirty="0" smtClean="0"/>
              <a:t>اتصال عضلات و عروق و اعصاب چشم به این لایه</a:t>
            </a:r>
          </a:p>
          <a:p>
            <a:pPr>
              <a:buNone/>
            </a:pPr>
            <a:r>
              <a:rPr lang="fa-IR" sz="2800" b="1" dirty="0" smtClean="0"/>
              <a:t>انتهای خلفی صلبیه      سوراخ شدن بوسیله عصب بینایی</a:t>
            </a:r>
          </a:p>
          <a:p>
            <a:pPr>
              <a:buNone/>
            </a:pPr>
            <a:endParaRPr lang="fa-IR" sz="2800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1/6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قدامی</a:t>
            </a:r>
            <a:r>
              <a:rPr lang="fa-IR" sz="2800" b="1" dirty="0" smtClean="0"/>
              <a:t>:نازک.شفاف. بدون عروق و تحدب به جلو  </a:t>
            </a:r>
          </a:p>
          <a:p>
            <a:pPr>
              <a:buFont typeface="Wingdings" pitchFamily="2" charset="2"/>
              <a:buChar char="v"/>
            </a:pPr>
            <a:endParaRPr lang="fa-IR" sz="2800" b="1" dirty="0"/>
          </a:p>
          <a:p>
            <a:pPr>
              <a:buNone/>
            </a:pPr>
            <a:r>
              <a:rPr lang="fa-IR" sz="2800" b="1" dirty="0" smtClean="0"/>
              <a:t>   </a:t>
            </a:r>
            <a:r>
              <a:rPr lang="en-US" sz="2800" b="1" dirty="0" smtClean="0"/>
              <a:t>Cornea                                 </a:t>
            </a:r>
            <a:r>
              <a:rPr lang="fa-IR" sz="2800" b="1" dirty="0" smtClean="0"/>
              <a:t>(قرنیه)</a:t>
            </a:r>
          </a:p>
          <a:p>
            <a:pPr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                        </a:t>
            </a:r>
          </a:p>
          <a:p>
            <a:pPr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                   </a:t>
            </a:r>
            <a:r>
              <a:rPr lang="en-US" sz="2800" b="1" dirty="0" smtClean="0"/>
              <a:t>Conjunctiva</a:t>
            </a:r>
            <a:r>
              <a:rPr lang="fa-IR" sz="2800" b="1" dirty="0" smtClean="0"/>
              <a:t>(ملتحمه)</a:t>
            </a:r>
          </a:p>
          <a:p>
            <a:pPr>
              <a:buNone/>
            </a:pPr>
            <a:r>
              <a:rPr lang="fa-IR" sz="2800" b="1" dirty="0"/>
              <a:t> </a:t>
            </a:r>
            <a:r>
              <a:rPr lang="fa-IR" sz="2800" b="1" dirty="0" smtClean="0"/>
              <a:t>                              </a:t>
            </a:r>
            <a:endParaRPr lang="fa-IR" sz="2800" b="1" dirty="0"/>
          </a:p>
        </p:txBody>
      </p:sp>
      <p:sp>
        <p:nvSpPr>
          <p:cNvPr id="6" name="Left Arrow 5"/>
          <p:cNvSpPr/>
          <p:nvPr/>
        </p:nvSpPr>
        <p:spPr>
          <a:xfrm>
            <a:off x="4214810" y="1857364"/>
            <a:ext cx="571504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57884" y="3143248"/>
            <a:ext cx="428628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4929190" y="4286256"/>
            <a:ext cx="428628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57752" y="5214950"/>
            <a:ext cx="500066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</a:rPr>
              <a:t>مجرای اشلم:</a:t>
            </a:r>
            <a:endParaRPr lang="fa-I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a-IR" b="1" dirty="0" smtClean="0"/>
              <a:t>محل اتصال صلبیه و قرنیه :سینوس وریدی صلبیه</a:t>
            </a:r>
          </a:p>
          <a:p>
            <a:pPr>
              <a:buNone/>
            </a:pPr>
            <a:r>
              <a:rPr lang="fa-IR" b="1" dirty="0"/>
              <a:t> </a:t>
            </a:r>
            <a:r>
              <a:rPr lang="fa-IR" b="1" dirty="0" smtClean="0"/>
              <a:t>                            </a:t>
            </a:r>
          </a:p>
          <a:p>
            <a:pPr>
              <a:buNone/>
            </a:pPr>
            <a:endParaRPr lang="fa-IR" b="1" dirty="0"/>
          </a:p>
          <a:p>
            <a:pPr>
              <a:buNone/>
            </a:pPr>
            <a:r>
              <a:rPr lang="fa-IR" b="1" dirty="0" smtClean="0"/>
              <a:t>                                          </a:t>
            </a:r>
            <a:r>
              <a:rPr lang="fa-IR" b="1" dirty="0" smtClean="0">
                <a:solidFill>
                  <a:srgbClr val="002060"/>
                </a:solidFill>
              </a:rPr>
              <a:t>مجرای اشلم</a:t>
            </a:r>
          </a:p>
          <a:p>
            <a:pPr>
              <a:buNone/>
            </a:pPr>
            <a:r>
              <a:rPr lang="fa-IR" b="1" dirty="0"/>
              <a:t> </a:t>
            </a:r>
            <a:r>
              <a:rPr lang="fa-IR" b="1" dirty="0" smtClean="0"/>
              <a:t>                               </a:t>
            </a:r>
          </a:p>
          <a:p>
            <a:pPr>
              <a:buNone/>
            </a:pPr>
            <a:endParaRPr lang="fa-IR" b="1" dirty="0"/>
          </a:p>
          <a:p>
            <a:pPr>
              <a:buNone/>
            </a:pPr>
            <a:r>
              <a:rPr lang="fa-IR" b="1" dirty="0" smtClean="0"/>
              <a:t>                                   </a:t>
            </a:r>
          </a:p>
          <a:p>
            <a:pPr>
              <a:buNone/>
            </a:pPr>
            <a:r>
              <a:rPr lang="fa-IR" b="1" dirty="0" smtClean="0"/>
              <a:t>                                    </a:t>
            </a:r>
            <a:r>
              <a:rPr lang="fa-IR" b="1" dirty="0" smtClean="0">
                <a:solidFill>
                  <a:srgbClr val="002060"/>
                </a:solidFill>
              </a:rPr>
              <a:t>بازجذب زلالیه   </a:t>
            </a: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43372" y="2214554"/>
            <a:ext cx="857256" cy="92869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4071934" y="4000504"/>
            <a:ext cx="857256" cy="785818"/>
          </a:xfrm>
          <a:prstGeom prst="downArrow">
            <a:avLst>
              <a:gd name="adj1" fmla="val 50000"/>
              <a:gd name="adj2" fmla="val 5609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742950" indent="-742950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Vascular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Leyer</a:t>
            </a:r>
            <a:endParaRPr lang="fa-I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</a:rPr>
              <a:t>لایه عروقی: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در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سطح داخلی لایه فیبری قرار دارد.</a:t>
            </a:r>
          </a:p>
          <a:p>
            <a:pPr>
              <a:buNone/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تقسیمات آن: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مشیمیه</a:t>
            </a:r>
            <a:r>
              <a:rPr lang="en-US" b="1" dirty="0" smtClean="0">
                <a:solidFill>
                  <a:srgbClr val="FF0000"/>
                </a:solidFill>
              </a:rPr>
              <a:t>Choroid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: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جسم مژگانی:</a:t>
            </a:r>
            <a:r>
              <a:rPr lang="en-US" b="1" dirty="0" err="1" smtClean="0">
                <a:solidFill>
                  <a:srgbClr val="FF0000"/>
                </a:solidFill>
              </a:rPr>
              <a:t>Ciliary</a:t>
            </a:r>
            <a:r>
              <a:rPr lang="en-US" b="1" dirty="0" smtClean="0">
                <a:solidFill>
                  <a:srgbClr val="FF0000"/>
                </a:solidFill>
              </a:rPr>
              <a:t> Body</a:t>
            </a:r>
          </a:p>
          <a:p>
            <a:pPr marL="514350" indent="-514350" algn="ctr">
              <a:buFont typeface="+mj-lt"/>
              <a:buAutoNum type="alphaLcParenR"/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عنبیه:</a:t>
            </a:r>
            <a:r>
              <a:rPr lang="en-US" b="1" dirty="0" smtClean="0">
                <a:solidFill>
                  <a:srgbClr val="FF0000"/>
                </a:solidFill>
              </a:rPr>
              <a:t>Iris</a:t>
            </a:r>
            <a:endParaRPr lang="fa-I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Choroid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a-IR" b="1" dirty="0" smtClean="0">
                <a:solidFill>
                  <a:srgbClr val="FFFF00"/>
                </a:solidFill>
              </a:rPr>
              <a:t>در سطح داخلی صلبیه</a:t>
            </a:r>
          </a:p>
          <a:p>
            <a:pPr marL="571500" indent="-571500">
              <a:buNone/>
            </a:pPr>
            <a:endParaRPr lang="fa-IR" b="1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a-IR" b="1" dirty="0" smtClean="0">
                <a:solidFill>
                  <a:srgbClr val="FFFF00"/>
                </a:solidFill>
              </a:rPr>
              <a:t>عروق فراوان</a:t>
            </a:r>
          </a:p>
          <a:p>
            <a:pPr marL="571500" indent="-571500">
              <a:buFont typeface="+mj-lt"/>
              <a:buAutoNum type="romanUcPeriod"/>
            </a:pPr>
            <a:r>
              <a:rPr lang="fa-IR" b="1" dirty="0" smtClean="0">
                <a:solidFill>
                  <a:srgbClr val="FFFF00"/>
                </a:solidFill>
              </a:rPr>
              <a:t>رنگدانه قهوه ای</a:t>
            </a:r>
          </a:p>
          <a:p>
            <a:pPr marL="571500" indent="-571500">
              <a:buNone/>
            </a:pPr>
            <a:endParaRPr lang="fa-IR" b="1" dirty="0" smtClean="0">
              <a:solidFill>
                <a:srgbClr val="FFFF0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a-IR" b="1" dirty="0" smtClean="0">
                <a:solidFill>
                  <a:srgbClr val="FFFF00"/>
                </a:solidFill>
              </a:rPr>
              <a:t>در جلو ضخیم و با جسم مژگانی ادامه می یابد.</a:t>
            </a:r>
            <a:endParaRPr lang="fa-I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Ciliary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Body</a:t>
            </a:r>
            <a:endParaRPr lang="fa-I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a-IR" b="1" dirty="0" smtClean="0"/>
              <a:t>در جلو </a:t>
            </a:r>
            <a:r>
              <a:rPr lang="en-US" b="1" dirty="0" smtClean="0"/>
              <a:t>Choroid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a-IR" b="1" dirty="0" smtClean="0"/>
              <a:t>کار:</a:t>
            </a:r>
          </a:p>
          <a:p>
            <a:pPr>
              <a:buClr>
                <a:srgbClr val="7030A0"/>
              </a:buClr>
              <a:buNone/>
            </a:pPr>
            <a:r>
              <a:rPr lang="fa-IR" b="1" dirty="0" smtClean="0"/>
              <a:t>         تراوش مایع زلالیه </a:t>
            </a:r>
          </a:p>
          <a:p>
            <a:pPr>
              <a:buClr>
                <a:srgbClr val="7030A0"/>
              </a:buClr>
              <a:buNone/>
            </a:pPr>
            <a:r>
              <a:rPr lang="fa-IR" b="1" dirty="0" smtClean="0"/>
              <a:t>         تغییر تحدب عدسی</a:t>
            </a:r>
          </a:p>
          <a:p>
            <a:pPr>
              <a:buClr>
                <a:srgbClr val="7030A0"/>
              </a:buClr>
              <a:buNone/>
            </a:pPr>
            <a:endParaRPr lang="fa-I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a-IR" b="1" dirty="0" smtClean="0"/>
              <a:t>رباط اویزان کننده</a:t>
            </a:r>
            <a:r>
              <a:rPr lang="en-US" b="1" dirty="0" err="1" smtClean="0"/>
              <a:t>Suspensory</a:t>
            </a:r>
            <a:r>
              <a:rPr lang="en-US" b="1" dirty="0" smtClean="0"/>
              <a:t> Ligament </a:t>
            </a:r>
            <a:endParaRPr lang="fa-IR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a-IR" b="1" dirty="0" smtClean="0"/>
              <a:t>عضلات حلقوی صاف:زوج سوم پاراسمپاتیک         تغییر تحدب عدسی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endParaRPr lang="fa-IR" b="1" dirty="0"/>
          </a:p>
        </p:txBody>
      </p:sp>
      <p:sp>
        <p:nvSpPr>
          <p:cNvPr id="4" name="Left Arrow 3"/>
          <p:cNvSpPr/>
          <p:nvPr/>
        </p:nvSpPr>
        <p:spPr>
          <a:xfrm>
            <a:off x="2643174" y="4500570"/>
            <a:ext cx="64294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646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Georgia</vt:lpstr>
      <vt:lpstr>Times New Roman</vt:lpstr>
      <vt:lpstr>Wingdings</vt:lpstr>
      <vt:lpstr>Wingdings 2</vt:lpstr>
      <vt:lpstr>Civic</vt:lpstr>
      <vt:lpstr>آنا تومی چشم</vt:lpstr>
      <vt:lpstr>مقدمه:</vt:lpstr>
      <vt:lpstr>قسمتهای چشم:</vt:lpstr>
      <vt:lpstr>Eye Ball</vt:lpstr>
      <vt:lpstr>Fibrous Layer</vt:lpstr>
      <vt:lpstr>مجرای اشلم:</vt:lpstr>
      <vt:lpstr>Vascular Leyer</vt:lpstr>
      <vt:lpstr>Choroid</vt:lpstr>
      <vt:lpstr>Ciliary Body</vt:lpstr>
      <vt:lpstr>Iris</vt:lpstr>
      <vt:lpstr>Nervus Layer</vt:lpstr>
      <vt:lpstr>Lens:</vt:lpstr>
      <vt:lpstr>Ant &amp; Post Chamber</vt:lpstr>
      <vt:lpstr>Vitreous Body:</vt:lpstr>
      <vt:lpstr>عضلات چشم:</vt:lpstr>
      <vt:lpstr>Palpebra</vt:lpstr>
      <vt:lpstr>Lacrimal  Gland</vt:lpstr>
      <vt:lpstr>عصب بینایی:</vt:lpstr>
      <vt:lpstr>اصطلاحات دانستنی:</vt:lpstr>
      <vt:lpstr>تصاویر</vt:lpstr>
      <vt:lpstr>PowerPoint Presentation</vt:lpstr>
      <vt:lpstr>PowerPoint Presentation</vt:lpstr>
      <vt:lpstr>PowerPoint Presentation</vt:lpstr>
    </vt:vector>
  </TitlesOfParts>
  <Company>MITPC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آنا تومی چشم</dc:title>
  <dc:creator>ARYOO</dc:creator>
  <cp:lastModifiedBy>taban</cp:lastModifiedBy>
  <cp:revision>29</cp:revision>
  <dcterms:created xsi:type="dcterms:W3CDTF">2014-10-22T06:01:58Z</dcterms:created>
  <dcterms:modified xsi:type="dcterms:W3CDTF">2023-05-19T04:10:55Z</dcterms:modified>
</cp:coreProperties>
</file>